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70" r:id="rId5"/>
    <p:sldId id="271" r:id="rId6"/>
    <p:sldId id="260" r:id="rId7"/>
    <p:sldId id="269" r:id="rId8"/>
    <p:sldId id="261" r:id="rId9"/>
    <p:sldId id="265" r:id="rId10"/>
    <p:sldId id="266" r:id="rId11"/>
    <p:sldId id="268" r:id="rId12"/>
    <p:sldId id="267" r:id="rId13"/>
    <p:sldId id="26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B7B"/>
    <a:srgbClr val="004B3E"/>
    <a:srgbClr val="004A3D"/>
    <a:srgbClr val="0BAB8B"/>
    <a:srgbClr val="91CCA4"/>
    <a:srgbClr val="C4E4D3"/>
    <a:srgbClr val="A6D5BA"/>
    <a:srgbClr val="E9E9E9"/>
    <a:srgbClr val="F0F0F0"/>
    <a:srgbClr val="DF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64652" autoAdjust="0"/>
  </p:normalViewPr>
  <p:slideViewPr>
    <p:cSldViewPr snapToGrid="0">
      <p:cViewPr varScale="1">
        <p:scale>
          <a:sx n="88" d="100"/>
          <a:sy n="88" d="100"/>
        </p:scale>
        <p:origin x="108" y="342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4514101066461"/>
          <c:y val="2.578124841404722E-2"/>
          <c:w val="0.75430156316804287"/>
          <c:h val="0.9484375031719055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장르</c:v>
                </c:pt>
              </c:strCache>
            </c:strRef>
          </c:tx>
          <c:spPr>
            <a:solidFill>
              <a:srgbClr val="A6D5BA"/>
            </a:solidFill>
            <a:ln w="19050">
              <a:noFill/>
            </a:ln>
            <a:effectLst/>
          </c:spPr>
          <c:dPt>
            <c:idx val="0"/>
            <c:bubble3D val="0"/>
            <c:explosion val="9"/>
            <c:spPr>
              <a:solidFill>
                <a:srgbClr val="0BAB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9-4116-8F57-1A6F248708B3}"/>
              </c:ext>
            </c:extLst>
          </c:dPt>
          <c:dPt>
            <c:idx val="1"/>
            <c:bubble3D val="0"/>
            <c:spPr>
              <a:solidFill>
                <a:srgbClr val="91CCA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DF9-4116-8F57-1A6F248708B3}"/>
              </c:ext>
            </c:extLst>
          </c:dPt>
          <c:dPt>
            <c:idx val="2"/>
            <c:bubble3D val="0"/>
            <c:spPr>
              <a:solidFill>
                <a:srgbClr val="C4E4D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9-4116-8F57-1A6F248708B3}"/>
              </c:ext>
            </c:extLst>
          </c:dPt>
          <c:dPt>
            <c:idx val="3"/>
            <c:bubble3D val="0"/>
            <c:spPr>
              <a:solidFill>
                <a:srgbClr val="A6D5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DF9-4116-8F57-1A6F248708B3}"/>
              </c:ext>
            </c:extLst>
          </c:dPt>
          <c:dLbls>
            <c:dLbl>
              <c:idx val="0"/>
              <c:layout>
                <c:manualLayout>
                  <c:x val="-0.21825258366141731"/>
                  <c:y val="0.20093927159576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49999999999999"/>
                      <c:h val="0.207890612211453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F9-4116-8F57-1A6F248708B3}"/>
                </c:ext>
              </c:extLst>
            </c:dLbl>
            <c:dLbl>
              <c:idx val="1"/>
              <c:layout>
                <c:manualLayout>
                  <c:x val="-0.14545903051181114"/>
                  <c:y val="-0.132642954438794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5"/>
                      <c:h val="0.2039398250529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DF9-4116-8F57-1A6F248708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53125"/>
                      <c:h val="0.20983592459178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DF9-4116-8F57-1A6F248708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9374999999998"/>
                      <c:h val="0.23037898435168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DF9-4116-8F57-1A6F24870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4A3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퍼즐</c:v>
                </c:pt>
                <c:pt idx="1">
                  <c:v>캐주얼</c:v>
                </c:pt>
                <c:pt idx="2">
                  <c:v>액션</c:v>
                </c:pt>
                <c:pt idx="3">
                  <c:v>기타(리듬, MMORPG, 롤플레잉, 시뮬레이션..)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9-4116-8F57-1A6F248708B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9E9E9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0.25393</cdr:x>
      <cdr:y>0.9432</cdr:y>
    </cdr:from>
    <cdr:to>
      <cdr:x>0.74607</cdr:x>
      <cdr:y>1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DAE743D3-DFC2-D668-E61A-B09E8DE054D1}"/>
            </a:ext>
          </a:extLst>
        </cdr:cNvPr>
        <cdr:cNvSpPr txBox="1"/>
      </cdr:nvSpPr>
      <cdr:spPr>
        <a:xfrm xmlns:a="http://schemas.openxmlformats.org/drawingml/2006/main">
          <a:off x="1532945" y="5110890"/>
          <a:ext cx="297109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spc="-15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rPr>
            <a:t>플레이 한 모바일 게임 장르 비율</a:t>
          </a:r>
          <a:endParaRPr lang="ko-KR" altLang="en-US" sz="1400" spc="-150" dirty="0">
            <a:solidFill>
              <a:srgbClr val="7F7B7B"/>
            </a:solidFill>
            <a:latin typeface="Noto Sans KR Medium" panose="020B0200000000000000" pitchFamily="50" charset="-127"/>
            <a:ea typeface="Noto Sans KR Medium" panose="020B0200000000000000" pitchFamily="50" charset="-127"/>
            <a:cs typeface="Pretendard Variable Light" panose="02000003000000020004" pitchFamily="2" charset="-127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AI </a:t>
            </a:r>
            <a:r>
              <a:rPr lang="ko-KR" altLang="en-US" dirty="0"/>
              <a:t>테스트 도입 및 </a:t>
            </a:r>
            <a:r>
              <a:rPr lang="en-US" altLang="ko-KR" dirty="0"/>
              <a:t>SMS(</a:t>
            </a:r>
            <a:r>
              <a:rPr lang="ko-KR" altLang="en-US" dirty="0"/>
              <a:t>스테이지 매니지먼트 시스템</a:t>
            </a:r>
            <a:r>
              <a:rPr lang="en-US" altLang="ko-KR" dirty="0"/>
              <a:t>)</a:t>
            </a:r>
            <a:r>
              <a:rPr lang="ko-KR" altLang="en-US" dirty="0"/>
              <a:t>를 통한 스테이지 관리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테스트 시간 확대</a:t>
            </a:r>
            <a:endParaRPr lang="en-US" altLang="ko-KR" dirty="0"/>
          </a:p>
          <a:p>
            <a:r>
              <a:rPr lang="ko-KR" altLang="en-US" dirty="0"/>
              <a:t>파트 문서 재 정비 시간 확보</a:t>
            </a:r>
            <a:endParaRPr lang="en-US" altLang="ko-KR" dirty="0"/>
          </a:p>
          <a:p>
            <a:r>
              <a:rPr lang="ko-KR" altLang="en-US" dirty="0"/>
              <a:t>다양한 검증 작업 가능</a:t>
            </a:r>
            <a:endParaRPr lang="en-US" altLang="ko-KR" dirty="0"/>
          </a:p>
          <a:p>
            <a:r>
              <a:rPr lang="ko-KR" altLang="en-US" dirty="0"/>
              <a:t>기존 컨텐츠 보수 작업</a:t>
            </a:r>
            <a:endParaRPr lang="en-US" altLang="ko-KR" dirty="0"/>
          </a:p>
          <a:p>
            <a:r>
              <a:rPr lang="ko-KR" altLang="en-US"/>
              <a:t>스케쥴 조정에 대한 긍정적이 피드백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0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76A7-1DA3-D51A-F256-475A50B5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48AB-F6DC-810E-5EC0-F69828C08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5E6781-9780-8A32-6E68-4E17F035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1B7A-7B2F-4434-270C-E3C415DAA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3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5E10-C0B8-0C4B-6B08-E936FA21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07414-9EC5-1AC5-E86A-84156A248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2CE2A-CF79-9F3A-A293-B3DE0299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/>
              <a:t>VR</a:t>
            </a:r>
            <a:r>
              <a:rPr lang="ko-KR" altLang="en-US" dirty="0"/>
              <a:t>게임이랑 </a:t>
            </a:r>
            <a:r>
              <a:rPr lang="ko-KR" altLang="en-US" dirty="0" err="1"/>
              <a:t>플랫포머</a:t>
            </a:r>
            <a:r>
              <a:rPr lang="ko-KR" altLang="en-US" dirty="0"/>
              <a:t> 게임 제작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95123-A08F-2CF5-588B-58FD777F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5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E1C-D183-95F8-82AB-03EF8BBA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DC54E7-3E60-AFF6-6953-A5CF8E94D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B14FC7-9D42-0744-71E0-38C4F0A91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나의 강점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48B4A-2415-88E3-EC55-996B31160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2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FF0-CDF9-2B66-B652-C28F79F8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0206ED-399E-F597-D314-17BD7663F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51DD8C-E167-AC0C-BDB6-C5548CECF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나의 강점 </a:t>
            </a:r>
            <a:endParaRPr lang="en-US" altLang="ko-KR" dirty="0"/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장점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일정을 확실하게 짠다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협업의 경험이 있다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의견 제안에 거리낌이 없다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단점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워라벨을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잘 지키지 못 한다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장점 설명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하나로 퉁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치는거야</a:t>
            </a:r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POLA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 호텔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와즈마를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진행하며 팀 전원이 단체로 자취를 하며 주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일씩 게임 개발을 진행 함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학교수업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수면 등을 제외하면 식사를 하면서까지 회의를 하며 게임을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개발해왔음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개발 기간이 짧은 만큼 매 순간을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밀도있게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활용하기 위해서 이러한 선택을 함</a:t>
            </a:r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그렇기에 오히려 확실하게 각 업무에 대한 일정을 분담하고 즉석에서 회의와 피드백을 통해 끊임없는 작업을 진행</a:t>
            </a:r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과정이 습관이 되어 일상에서도 스케줄 관리와 시간 관리에 대해서 확실하게 되었음</a:t>
            </a:r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매일매일 함께 작업을 함으로써 기획서 작성 및 제안 그리고 이를 통한 회의가 하루에도 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6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번씩은 이루어졌으며 이러한 경험을 통해 자신의 의견을 확실하게 표출하여</a:t>
            </a:r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상대방에게 생각을 확실하게 피력할 수 있었으며 이는 문서 작성에도 영향이가 어떤 문서를 쓰던 기획의도와 아이디어를 뒷받침할 레퍼런스 자료 혹은 데이터를 준비하는 습관을 들이게 됨</a:t>
            </a:r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허나 이러한 개발 경험으로 인해 </a:t>
            </a:r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자신이 맡은 업무가 밀리면 다른 팀원에게 피해가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가는것을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몸소 느끼게 되었기에 피해를 주지 않기 위해 수면시간을 버려가며 완수하는 버릇이 생기게 되었다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일정을 완수하지 못 했다는 부담감을 느끼게 되어 하루 평균 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시간 정도만 잠을 자며 근 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주간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작업을하다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컨디션이 망가져 기절하는 순간도 발생</a:t>
            </a:r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하지만 이런 습관을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고쳐나가되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이런 마인드는 늘 마음에 지니며 한 팀의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한명의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팀원으로써 다른 팀원들과 마찰이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없도로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자신이 맡은 업무에 대해서는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무슨일이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있어도 </a:t>
            </a:r>
            <a:r>
              <a:rPr lang="ko-KR" altLang="en-US" sz="12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완수할려는</a:t>
            </a:r>
            <a:r>
              <a:rPr lang="ko-KR" altLang="en-US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마음가짐을 가지게 되었습니다</a:t>
            </a:r>
            <a:r>
              <a:rPr lang="en-US" altLang="ko-KR" sz="12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2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652FB-7D51-0201-A140-F401EBA86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3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6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DE1D-3CF2-581E-B3B6-42539F30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CAE50-CED1-52BE-40E1-EE1543AA3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931A3-EDD0-50D9-A628-833A727A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8C2EE-C3ED-725C-520E-A0B17DD3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5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57CB-4B2F-FBA9-C595-FFFF291F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278691-A8CA-265A-6F11-B57F5BBE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708A5-9A3D-2E9F-D3B3-1C3D54648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2B1DD-EEEA-04F5-0ACB-EB558DDC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80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E3F4-593A-E124-1EF2-09E35110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68C462-EEFA-0B38-8612-66E55DD3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613E3-543B-E288-7020-EBE23E8ED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FC1EB-FAE6-A7F1-BAFD-0C485561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1E184-D68D-7F14-71AE-BECC7581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AD6594-68A7-E47C-20CE-855D826A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A973E-2352-C35F-E5E4-8C75E98A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3644B-22FD-F708-9514-3683C77A1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1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7DmyggIcsIs?si=WZ2jxyOn2I8lCwa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t39D2jKgXI?si=IyOdKh9rGKs89-t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youtu.be/9_sdC34pbEY?si=kBeC3fybajs_cBxj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ocash1234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_Z66IuUo2Oo?si=_P0qBoXCw0djlxor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e.onstove.com/ko/games/4234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store.steampowered.com/app/3193640/HOTEL_WAZUMA/?l=korean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youtube.com/shorts/pku19MjYKBQ?si=DuENZfV2Eokhlry-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566136-F9E6-BA7E-6E7E-9B98B8068C19}"/>
              </a:ext>
            </a:extLst>
          </p:cNvPr>
          <p:cNvSpPr txBox="1"/>
          <p:nvPr/>
        </p:nvSpPr>
        <p:spPr>
          <a:xfrm>
            <a:off x="3879688" y="3114675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5544407" y="6518671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C6763-3EA5-D143-1B6F-CF2758458145}"/>
              </a:ext>
            </a:extLst>
          </p:cNvPr>
          <p:cNvSpPr txBox="1"/>
          <p:nvPr/>
        </p:nvSpPr>
        <p:spPr>
          <a:xfrm>
            <a:off x="5650205" y="431500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박준기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CD4D7-2BFC-8A43-9755-1BEA4EB8EAD9}"/>
              </a:ext>
            </a:extLst>
          </p:cNvPr>
          <p:cNvSpPr txBox="1"/>
          <p:nvPr/>
        </p:nvSpPr>
        <p:spPr>
          <a:xfrm>
            <a:off x="4424710" y="265426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캐주얼</a:t>
            </a:r>
            <a:r>
              <a:rPr lang="en-US" altLang="ko-KR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/ </a:t>
            </a:r>
            <a:r>
              <a:rPr lang="ko-KR" altLang="en-US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퍼즐 게임계의 </a:t>
            </a:r>
            <a:r>
              <a:rPr lang="ko-KR" altLang="en-US" sz="2000" dirty="0" err="1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페이커</a:t>
            </a:r>
            <a:endParaRPr lang="ko-KR" altLang="en-US" sz="2000" dirty="0">
              <a:solidFill>
                <a:srgbClr val="06AA8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BFA-9602-657C-97EE-6EA185EE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C0BB5E3-BE77-F240-0743-71611208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1" y="1863949"/>
            <a:ext cx="6346164" cy="363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4DB5-8CA3-A6DB-59D9-5933B4155DC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938C8B-7E02-A744-4005-DD9634B7982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2732561-22B1-4EBE-6A36-DFC4C4476141}"/>
              </a:ext>
            </a:extLst>
          </p:cNvPr>
          <p:cNvSpPr txBox="1"/>
          <p:nvPr/>
        </p:nvSpPr>
        <p:spPr>
          <a:xfrm>
            <a:off x="6789412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E8FAAC-6053-A6D6-8114-1FF13C121602}"/>
              </a:ext>
            </a:extLst>
          </p:cNvPr>
          <p:cNvSpPr txBox="1"/>
          <p:nvPr/>
        </p:nvSpPr>
        <p:spPr>
          <a:xfrm>
            <a:off x="6789412" y="4438564"/>
            <a:ext cx="4601148" cy="8908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2023.12.07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2023.12.14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학년도 제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회 실감미디어 혁신공유대학 실감미디어 경진대회 참가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2023.12.29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D5389-D864-4759-5823-738C34BA443C}"/>
              </a:ext>
            </a:extLst>
          </p:cNvPr>
          <p:cNvSpPr txBox="1"/>
          <p:nvPr/>
        </p:nvSpPr>
        <p:spPr>
          <a:xfrm>
            <a:off x="372231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POLA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79DAC5-47EB-3949-7CEF-0561AF66A2BE}"/>
              </a:ext>
            </a:extLst>
          </p:cNvPr>
          <p:cNvSpPr txBox="1"/>
          <p:nvPr/>
        </p:nvSpPr>
        <p:spPr>
          <a:xfrm>
            <a:off x="6792744" y="2489143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소개영상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4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073FC3-42E8-92D2-5A3C-4F70640A6A4F}"/>
              </a:ext>
            </a:extLst>
          </p:cNvPr>
          <p:cNvSpPr txBox="1"/>
          <p:nvPr/>
        </p:nvSpPr>
        <p:spPr>
          <a:xfrm>
            <a:off x="6793610" y="3458081"/>
            <a:ext cx="1869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플랫폼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Android, iOS,  PC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172AF-3304-A60F-AF26-6892C33056D8}"/>
              </a:ext>
            </a:extLst>
          </p:cNvPr>
          <p:cNvSpPr txBox="1"/>
          <p:nvPr/>
        </p:nvSpPr>
        <p:spPr>
          <a:xfrm>
            <a:off x="1243684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2023.10~2024.12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91542-EE9B-5272-1D09-61BBD180373D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리듬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BF9C6C-26A5-3926-6E88-B9A53497CB6F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– 2022.3.10f1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9EF9F4-F6DE-072C-27FC-28A29280A97B}"/>
              </a:ext>
            </a:extLst>
          </p:cNvPr>
          <p:cNvSpPr txBox="1"/>
          <p:nvPr/>
        </p:nvSpPr>
        <p:spPr>
          <a:xfrm>
            <a:off x="6793609" y="3136431"/>
            <a:ext cx="35381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585DF4-F81E-FD5F-B00E-D4CCD3A274EB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폴라로이드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사진관</a:t>
            </a:r>
          </a:p>
        </p:txBody>
      </p:sp>
    </p:spTree>
    <p:extLst>
      <p:ext uri="{BB962C8B-B14F-4D97-AF65-F5344CB8AC3E}">
        <p14:creationId xmlns:p14="http://schemas.microsoft.com/office/powerpoint/2010/main" val="17882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BAAF-CABA-9062-0184-F39FE96B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D1C3DE-F808-99B9-8A76-1342EE9B81E5}"/>
              </a:ext>
            </a:extLst>
          </p:cNvPr>
          <p:cNvSpPr txBox="1"/>
          <p:nvPr/>
        </p:nvSpPr>
        <p:spPr>
          <a:xfrm>
            <a:off x="271358" y="1692628"/>
            <a:ext cx="5383612" cy="4763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판정 시스템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콤보 시스템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랭크 시스템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게임종료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..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등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UI/UX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전체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시스템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컨텐츠 </a:t>
            </a:r>
            <a:r>
              <a:rPr lang="en-US" altLang="ko-KR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- 1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챕터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1~6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스테이지 노트 기획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컨텐츠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사운드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 1~6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스테이지 사운드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배경 사운드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각종 효과음 사운드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그래픽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캐릭터 디자인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모델링 기획 및 외주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AI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를 이용한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오브젝트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그래픽 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1488-524A-3ADC-F904-34E35DA865A6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207B3-940A-048D-3FE5-B44392594E72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14F5A2-2D01-9A86-6BB2-C92CD6C90FDD}"/>
              </a:ext>
            </a:extLst>
          </p:cNvPr>
          <p:cNvSpPr txBox="1"/>
          <p:nvPr/>
        </p:nvSpPr>
        <p:spPr>
          <a:xfrm>
            <a:off x="271358" y="1140518"/>
            <a:ext cx="174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POLA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기획 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CD400F-8477-BF3E-C27A-553EA2748938}"/>
              </a:ext>
            </a:extLst>
          </p:cNvPr>
          <p:cNvGrpSpPr/>
          <p:nvPr/>
        </p:nvGrpSpPr>
        <p:grpSpPr>
          <a:xfrm>
            <a:off x="8527390" y="3216368"/>
            <a:ext cx="3129383" cy="3516477"/>
            <a:chOff x="8314259" y="3253089"/>
            <a:chExt cx="3129383" cy="3516477"/>
          </a:xfrm>
        </p:grpSpPr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A1326EEE-F232-D87B-30B8-1E11D1E7BBBB}"/>
                </a:ext>
              </a:extLst>
            </p:cNvPr>
            <p:cNvSpPr txBox="1"/>
            <p:nvPr/>
          </p:nvSpPr>
          <p:spPr>
            <a:xfrm>
              <a:off x="8314259" y="6507956"/>
              <a:ext cx="31293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BMS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파일 적용 및 관리를 위한 시스템 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Unity 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모듈화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851BA4-C74C-6D3B-A740-35E58B41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3554" y="3253089"/>
              <a:ext cx="3070792" cy="321989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D713BD-82FE-5B52-9148-4541069C3183}"/>
              </a:ext>
            </a:extLst>
          </p:cNvPr>
          <p:cNvGrpSpPr/>
          <p:nvPr/>
        </p:nvGrpSpPr>
        <p:grpSpPr>
          <a:xfrm>
            <a:off x="3996710" y="3216368"/>
            <a:ext cx="4198585" cy="3516477"/>
            <a:chOff x="3996710" y="3253089"/>
            <a:chExt cx="4198585" cy="35164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FA360D-3440-18EF-2DB4-8CF6D1601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838" y="3253089"/>
              <a:ext cx="3350324" cy="3219898"/>
            </a:xfrm>
            <a:prstGeom prst="rect">
              <a:avLst/>
            </a:prstGeom>
          </p:spPr>
        </p:pic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C5C32373-2D6E-E1AA-39D0-6A791346894D}"/>
                </a:ext>
              </a:extLst>
            </p:cNvPr>
            <p:cNvSpPr txBox="1"/>
            <p:nvPr/>
          </p:nvSpPr>
          <p:spPr>
            <a:xfrm>
              <a:off x="3996710" y="6507956"/>
              <a:ext cx="41985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‘</a:t>
              </a:r>
              <a:r>
                <a:rPr lang="en-US" altLang="ko-KR" sz="110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osu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’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게임 툴을 통해 제작한 파일을 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.csv 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확장자로 변환시킨 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BMS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파일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326D2D-6E8B-9457-8941-8DDC23A9EDDA}"/>
              </a:ext>
            </a:extLst>
          </p:cNvPr>
          <p:cNvGrpSpPr/>
          <p:nvPr/>
        </p:nvGrpSpPr>
        <p:grpSpPr>
          <a:xfrm>
            <a:off x="3960820" y="1108685"/>
            <a:ext cx="8004614" cy="2063766"/>
            <a:chOff x="3960820" y="1108685"/>
            <a:chExt cx="8004614" cy="20637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A0C055-DFCE-2C1C-797E-BF64B28B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0820" y="1108685"/>
              <a:ext cx="8004614" cy="1802156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C599890E-8E78-E57B-6926-E87F52171780}"/>
                </a:ext>
              </a:extLst>
            </p:cNvPr>
            <p:cNvSpPr txBox="1"/>
            <p:nvPr/>
          </p:nvSpPr>
          <p:spPr>
            <a:xfrm>
              <a:off x="6017725" y="2910841"/>
              <a:ext cx="3890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필요 구성요소 기획 및 데이터 테이블 작성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19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5C860-56B0-1E07-4BAA-BCF18F2A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FC20F-D4BA-5B8E-9B5A-D39E504BCB7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기타경험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D71365-DD8C-D90B-83D5-79C5A3323225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86FB7E-A151-5800-27A7-007443A9D8F4}"/>
              </a:ext>
            </a:extLst>
          </p:cNvPr>
          <p:cNvCxnSpPr>
            <a:cxnSpLocks/>
          </p:cNvCxnSpPr>
          <p:nvPr/>
        </p:nvCxnSpPr>
        <p:spPr>
          <a:xfrm>
            <a:off x="6077963" y="1059180"/>
            <a:ext cx="0" cy="5661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F2AEB6-BBFC-43F1-0006-04336BE86E57}"/>
              </a:ext>
            </a:extLst>
          </p:cNvPr>
          <p:cNvSpPr txBox="1"/>
          <p:nvPr/>
        </p:nvSpPr>
        <p:spPr>
          <a:xfrm>
            <a:off x="577503" y="4439233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캐슬 디펜스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A5954-C800-4CD9-159C-ACF9D67B6CD0}"/>
              </a:ext>
            </a:extLst>
          </p:cNvPr>
          <p:cNvSpPr txBox="1"/>
          <p:nvPr/>
        </p:nvSpPr>
        <p:spPr>
          <a:xfrm>
            <a:off x="577502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VR,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디펜스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슈팅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155C1-2BDB-BDC8-5B8B-27D76B7E1DCD}"/>
              </a:ext>
            </a:extLst>
          </p:cNvPr>
          <p:cNvSpPr txBox="1"/>
          <p:nvPr/>
        </p:nvSpPr>
        <p:spPr>
          <a:xfrm>
            <a:off x="577502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B29B6-56AA-4758-8620-9F40CDE78038}"/>
              </a:ext>
            </a:extLst>
          </p:cNvPr>
          <p:cNvSpPr txBox="1"/>
          <p:nvPr/>
        </p:nvSpPr>
        <p:spPr>
          <a:xfrm>
            <a:off x="577502" y="6162183"/>
            <a:ext cx="41300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3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8A428-29ED-F526-E0EE-8D169ABC30EA}"/>
              </a:ext>
            </a:extLst>
          </p:cNvPr>
          <p:cNvSpPr txBox="1"/>
          <p:nvPr/>
        </p:nvSpPr>
        <p:spPr>
          <a:xfrm>
            <a:off x="577502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중세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마법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판타지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1C07E-2EB7-8804-082E-2405BEFC066D}"/>
              </a:ext>
            </a:extLst>
          </p:cNvPr>
          <p:cNvSpPr txBox="1"/>
          <p:nvPr/>
        </p:nvSpPr>
        <p:spPr>
          <a:xfrm>
            <a:off x="577502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3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37434-3154-C4E3-FB16-29517F0D330B}"/>
              </a:ext>
            </a:extLst>
          </p:cNvPr>
          <p:cNvSpPr txBox="1"/>
          <p:nvPr/>
        </p:nvSpPr>
        <p:spPr>
          <a:xfrm>
            <a:off x="6359191" y="4439233"/>
            <a:ext cx="18289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컬러</a:t>
            </a:r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디텍티브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997478-397C-863C-53B2-583AC5BBDE9B}"/>
              </a:ext>
            </a:extLst>
          </p:cNvPr>
          <p:cNvSpPr txBox="1"/>
          <p:nvPr/>
        </p:nvSpPr>
        <p:spPr>
          <a:xfrm>
            <a:off x="6359190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플랫포머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아케이드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F06B28-9395-ABAA-B4B0-04AAF167FE7E}"/>
              </a:ext>
            </a:extLst>
          </p:cNvPr>
          <p:cNvSpPr txBox="1"/>
          <p:nvPr/>
        </p:nvSpPr>
        <p:spPr>
          <a:xfrm>
            <a:off x="6359190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D7A6B1-C6DC-1BB4-B71D-1E6E9E4CE261}"/>
              </a:ext>
            </a:extLst>
          </p:cNvPr>
          <p:cNvSpPr txBox="1"/>
          <p:nvPr/>
        </p:nvSpPr>
        <p:spPr>
          <a:xfrm>
            <a:off x="6359190" y="6162183"/>
            <a:ext cx="35389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1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585641-4D21-EA5D-B728-D09BB486E26D}"/>
              </a:ext>
            </a:extLst>
          </p:cNvPr>
          <p:cNvSpPr txBox="1"/>
          <p:nvPr/>
        </p:nvSpPr>
        <p:spPr>
          <a:xfrm>
            <a:off x="6359190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물감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그림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93954-D3E6-9E13-3B6B-F6E36FB18671}"/>
              </a:ext>
            </a:extLst>
          </p:cNvPr>
          <p:cNvSpPr txBox="1"/>
          <p:nvPr/>
        </p:nvSpPr>
        <p:spPr>
          <a:xfrm>
            <a:off x="6359190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4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B51C52F-D05D-8F69-ED51-80C44DED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91" y="1278474"/>
            <a:ext cx="5219232" cy="3006869"/>
          </a:xfrm>
          <a:prstGeom prst="rect">
            <a:avLst/>
          </a:prstGeom>
        </p:spPr>
      </p:pic>
      <p:pic>
        <p:nvPicPr>
          <p:cNvPr id="57" name="그림 56" descr="PC 게임, 전략 비디오 게임, 비디오 게임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51E60C-8101-2B4C-B4CA-A3917A4F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503" y="1279069"/>
            <a:ext cx="5219231" cy="29988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56A09A7-732F-8C05-9812-0E92837C09AF}"/>
              </a:ext>
            </a:extLst>
          </p:cNvPr>
          <p:cNvSpPr txBox="1"/>
          <p:nvPr/>
        </p:nvSpPr>
        <p:spPr>
          <a:xfrm>
            <a:off x="2020025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2022.10~2022.12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A36E78-9A10-2DE8-8AC5-EEAB4FCFB405}"/>
              </a:ext>
            </a:extLst>
          </p:cNvPr>
          <p:cNvSpPr txBox="1"/>
          <p:nvPr/>
        </p:nvSpPr>
        <p:spPr>
          <a:xfrm>
            <a:off x="8088526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2022.04~2022.06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ABE470-3B2C-3871-13FA-777DEB8DA7D3}"/>
              </a:ext>
            </a:extLst>
          </p:cNvPr>
          <p:cNvSpPr txBox="1"/>
          <p:nvPr/>
        </p:nvSpPr>
        <p:spPr>
          <a:xfrm>
            <a:off x="3438897" y="4770093"/>
            <a:ext cx="2625404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프로젝트 팀장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(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일정 관리 및 총괄 기획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오큘러스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퀘스트 좌표축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디폴트값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세팅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개의 스테이지 몬스터 레벨디자인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NevMesh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설정 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기본공격 구현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맵 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59D99A-90B7-C598-E802-A43A5E315C8B}"/>
              </a:ext>
            </a:extLst>
          </p:cNvPr>
          <p:cNvSpPr txBox="1"/>
          <p:nvPr/>
        </p:nvSpPr>
        <p:spPr>
          <a:xfrm>
            <a:off x="9508102" y="4731620"/>
            <a:ext cx="2818541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그래픽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애니메이션 세팅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튜토리얼 및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개의 스테이지 레벨디자인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플레이어 캐릭터 공격 및 조작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AI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플레이어 캐릭터 및 몬스터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스텟값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설정 및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UI / UX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전체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사운드 전체 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27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AC4F6-A305-57DE-B11B-E44D8029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65ED1-DBE7-761F-6DDF-92924213B916}"/>
              </a:ext>
            </a:extLst>
          </p:cNvPr>
          <p:cNvSpPr txBox="1"/>
          <p:nvPr/>
        </p:nvSpPr>
        <p:spPr>
          <a:xfrm>
            <a:off x="3708969" y="3114675"/>
            <a:ext cx="4774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  <a:r>
              <a:rPr lang="en-US" altLang="ko-KR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7200" dirty="0">
              <a:solidFill>
                <a:srgbClr val="004B3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2A39A-3AC1-0345-2D5A-883620FA4D12}"/>
              </a:ext>
            </a:extLst>
          </p:cNvPr>
          <p:cNvSpPr txBox="1"/>
          <p:nvPr/>
        </p:nvSpPr>
        <p:spPr>
          <a:xfrm>
            <a:off x="3947720" y="4145727"/>
            <a:ext cx="4296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nocash1234@gmail.com</a:t>
            </a:r>
            <a:r>
              <a:rPr lang="en-US" altLang="ko-KR" sz="16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/ 010-2950-3134</a:t>
            </a:r>
            <a:endParaRPr lang="ko-KR" altLang="en-US" sz="1600" dirty="0">
              <a:solidFill>
                <a:srgbClr val="0BAB8B">
                  <a:alpha val="40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4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32449-E799-94AA-BB72-169F6609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7332D-AFFE-2BC4-AD50-971C67AC2412}"/>
              </a:ext>
            </a:extLst>
          </p:cNvPr>
          <p:cNvSpPr txBox="1"/>
          <p:nvPr/>
        </p:nvSpPr>
        <p:spPr>
          <a:xfrm>
            <a:off x="271358" y="464240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3A43FF-EC0F-BB6A-B9B2-5C7438F228A9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775494-0192-1854-5829-CB730484E4C5}"/>
              </a:ext>
            </a:extLst>
          </p:cNvPr>
          <p:cNvGrpSpPr/>
          <p:nvPr/>
        </p:nvGrpSpPr>
        <p:grpSpPr>
          <a:xfrm>
            <a:off x="687921" y="2541630"/>
            <a:ext cx="10816158" cy="1990725"/>
            <a:chOff x="687921" y="2433637"/>
            <a:chExt cx="10816158" cy="1990725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EB15A7B-E672-FB96-3762-0763DE5C9F15}"/>
                </a:ext>
              </a:extLst>
            </p:cNvPr>
            <p:cNvCxnSpPr>
              <a:cxnSpLocks/>
            </p:cNvCxnSpPr>
            <p:nvPr/>
          </p:nvCxnSpPr>
          <p:spPr>
            <a:xfrm>
              <a:off x="1276350" y="3403595"/>
              <a:ext cx="96393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50DE4F5-0098-B38F-E829-C3F3233FED38}"/>
                </a:ext>
              </a:extLst>
            </p:cNvPr>
            <p:cNvSpPr/>
            <p:nvPr/>
          </p:nvSpPr>
          <p:spPr>
            <a:xfrm>
              <a:off x="687921" y="2433637"/>
              <a:ext cx="1990725" cy="1990725"/>
            </a:xfrm>
            <a:prstGeom prst="ellipse">
              <a:avLst/>
            </a:prstGeom>
            <a:solidFill>
              <a:srgbClr val="C4E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FCEB64-853B-7B20-A115-2B6164BB443B}"/>
                </a:ext>
              </a:extLst>
            </p:cNvPr>
            <p:cNvGrpSpPr/>
            <p:nvPr/>
          </p:nvGrpSpPr>
          <p:grpSpPr>
            <a:xfrm>
              <a:off x="1023487" y="2844495"/>
              <a:ext cx="1319592" cy="1020765"/>
              <a:chOff x="1023487" y="2844495"/>
              <a:chExt cx="1319592" cy="102076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B8A4B8-8386-833D-FAAA-F869155E5023}"/>
                  </a:ext>
                </a:extLst>
              </p:cNvPr>
              <p:cNvSpPr txBox="1"/>
              <p:nvPr/>
            </p:nvSpPr>
            <p:spPr>
              <a:xfrm>
                <a:off x="1409811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01</a:t>
                </a:r>
                <a:endPara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2B7246-A6EA-F9E5-F987-970ED592DD38}"/>
                  </a:ext>
                </a:extLst>
              </p:cNvPr>
              <p:cNvSpPr txBox="1"/>
              <p:nvPr/>
            </p:nvSpPr>
            <p:spPr>
              <a:xfrm>
                <a:off x="1023487" y="3403595"/>
                <a:ext cx="131959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자기소개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EE7A922-C790-B52A-A0CE-9E84A20F68AF}"/>
                </a:ext>
              </a:extLst>
            </p:cNvPr>
            <p:cNvGrpSpPr/>
            <p:nvPr/>
          </p:nvGrpSpPr>
          <p:grpSpPr>
            <a:xfrm>
              <a:off x="3626557" y="2433637"/>
              <a:ext cx="1990725" cy="1990725"/>
              <a:chOff x="3626557" y="2433637"/>
              <a:chExt cx="1990725" cy="199072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FA8DF3D-5787-A35E-DDBC-B9C4237201D2}"/>
                  </a:ext>
                </a:extLst>
              </p:cNvPr>
              <p:cNvSpPr/>
              <p:nvPr/>
            </p:nvSpPr>
            <p:spPr>
              <a:xfrm>
                <a:off x="3626557" y="2433637"/>
                <a:ext cx="1990725" cy="1990725"/>
              </a:xfrm>
              <a:prstGeom prst="ellipse">
                <a:avLst/>
              </a:prstGeom>
              <a:solidFill>
                <a:srgbClr val="91CCA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F12D8D-66D9-7902-020B-29459E5E5C77}"/>
                  </a:ext>
                </a:extLst>
              </p:cNvPr>
              <p:cNvSpPr txBox="1"/>
              <p:nvPr/>
            </p:nvSpPr>
            <p:spPr>
              <a:xfrm>
                <a:off x="4348447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02</a:t>
                </a:r>
                <a:endPara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7E53C-2BF3-E9F4-79DE-769787ED5918}"/>
                  </a:ext>
                </a:extLst>
              </p:cNvPr>
              <p:cNvSpPr txBox="1"/>
              <p:nvPr/>
            </p:nvSpPr>
            <p:spPr>
              <a:xfrm>
                <a:off x="3962123" y="3403595"/>
                <a:ext cx="131959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이력사항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3BDB966-9C45-1093-F61C-67321202B2D4}"/>
                </a:ext>
              </a:extLst>
            </p:cNvPr>
            <p:cNvGrpSpPr/>
            <p:nvPr/>
          </p:nvGrpSpPr>
          <p:grpSpPr>
            <a:xfrm>
              <a:off x="6565193" y="2433637"/>
              <a:ext cx="1990725" cy="1990725"/>
              <a:chOff x="6565193" y="2433637"/>
              <a:chExt cx="1990725" cy="199072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C1F3583D-6EA0-38BB-7B35-9A88F0468EC3}"/>
                  </a:ext>
                </a:extLst>
              </p:cNvPr>
              <p:cNvSpPr/>
              <p:nvPr/>
            </p:nvSpPr>
            <p:spPr>
              <a:xfrm>
                <a:off x="6565193" y="2433637"/>
                <a:ext cx="1990725" cy="1990725"/>
              </a:xfrm>
              <a:prstGeom prst="ellipse">
                <a:avLst/>
              </a:prstGeom>
              <a:solidFill>
                <a:srgbClr val="0BAB8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0057B-9843-7667-23A7-BCB53DC049E7}"/>
                  </a:ext>
                </a:extLst>
              </p:cNvPr>
              <p:cNvSpPr txBox="1"/>
              <p:nvPr/>
            </p:nvSpPr>
            <p:spPr>
              <a:xfrm>
                <a:off x="7287083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03</a:t>
                </a:r>
                <a:endPara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4DBCEC-705B-C6A9-6E83-181D252E90C3}"/>
                  </a:ext>
                </a:extLst>
              </p:cNvPr>
              <p:cNvSpPr txBox="1"/>
              <p:nvPr/>
            </p:nvSpPr>
            <p:spPr>
              <a:xfrm>
                <a:off x="6900759" y="3403595"/>
                <a:ext cx="131959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활동내역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4146EAB-6A8B-5A58-80E7-5BB39EE15FA4}"/>
                </a:ext>
              </a:extLst>
            </p:cNvPr>
            <p:cNvGrpSpPr/>
            <p:nvPr/>
          </p:nvGrpSpPr>
          <p:grpSpPr>
            <a:xfrm>
              <a:off x="9513354" y="2433637"/>
              <a:ext cx="1990725" cy="1990725"/>
              <a:chOff x="9513354" y="2433637"/>
              <a:chExt cx="1990725" cy="1990725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BD67A32-D809-21C5-B855-B5BC6822D47E}"/>
                  </a:ext>
                </a:extLst>
              </p:cNvPr>
              <p:cNvSpPr/>
              <p:nvPr/>
            </p:nvSpPr>
            <p:spPr>
              <a:xfrm>
                <a:off x="9513354" y="2433637"/>
                <a:ext cx="1990725" cy="1990725"/>
              </a:xfrm>
              <a:prstGeom prst="ellipse">
                <a:avLst/>
              </a:prstGeom>
              <a:solidFill>
                <a:srgbClr val="004B3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184D7-D557-1521-1496-037AD75A0154}"/>
                  </a:ext>
                </a:extLst>
              </p:cNvPr>
              <p:cNvSpPr txBox="1"/>
              <p:nvPr/>
            </p:nvSpPr>
            <p:spPr>
              <a:xfrm>
                <a:off x="10235244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04</a:t>
                </a:r>
                <a:endPara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6EFB36-6A65-3350-2616-703C77D796BE}"/>
                  </a:ext>
                </a:extLst>
              </p:cNvPr>
              <p:cNvSpPr txBox="1"/>
              <p:nvPr/>
            </p:nvSpPr>
            <p:spPr>
              <a:xfrm>
                <a:off x="9848920" y="3403595"/>
                <a:ext cx="131959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기타경험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52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A9C9-A6B7-5076-38EB-BC62011B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7FAD8-021A-A6F7-FA77-DDBD03D0D2E3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4BEED2-0948-3F61-78F8-0D0B9AD53B2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F039FD-7782-CD16-07BA-F9493B6F6A27}"/>
              </a:ext>
            </a:extLst>
          </p:cNvPr>
          <p:cNvSpPr txBox="1"/>
          <p:nvPr/>
        </p:nvSpPr>
        <p:spPr>
          <a:xfrm>
            <a:off x="429355" y="1651569"/>
            <a:ext cx="114001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회사의 관심있는 점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스테이지 맵 제작 툴 </a:t>
            </a:r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이게 왜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?: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어릴적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동기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이런저런 게임의 대표 캐릭터에 호감을 가지게 되고 이를 통해 게임 자체에도 관심을 가지게 됨</a:t>
            </a:r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그래서 어떤 경험을 함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?: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내가 만드는 게임에 대표적인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캐릭터를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만들어보기위해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노력해봤음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POLA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라는 게임에서 내가 카메라를 컨셉으로 한 캐릭터를 제작하고</a:t>
            </a:r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이에 어울리는 컨텐츠를 기획하고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구현해봄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그래서 왜 이 회사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?: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이런 경험에 의하여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포코팡이라는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핵심적인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를 가지고 있는 회사에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입사하고싶음</a:t>
            </a:r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회사에서 이루고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싶은거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장기간 운영해온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포코팡에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해당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어울리는 방해요소와 콘텐츠를 기획해보고 이를 이용해 스테이지를 제작하고 실제 게임에 적용시켜보고 싶다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트리노드의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게임 기획 직무에 지원하게 된 이유는 어릴 적부터 게임의 대표 캐릭터와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큰 매력을 느꼈기 때문입니다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특히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포코팡’과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같은 오랜 역사를 자랑하는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대한 관심이 큽니다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다양한 게임의 캐릭터들을 통해 게임의 매력을 더욱 깊이 느꼈고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캐릭터들이 게임에 어떻게 스토리와 콘텐츠에 영향을 미치는지에 대한 관심도 커졌습니다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관심을 바탕으로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저는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POLA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라는 게임에서 카메라를 컨셉으로 한 캐릭터를 직접 제작하고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그에 어울리는 콘텐츠를 기획해보는 경험을 했습니다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과정에서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 캐릭터가 게임의 특성과 어떻게 맞물려야 하는지에 대해 많은 것을 배웠습니다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저는 이 경험을 통해 게임에 적용될 수 있는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캐릭터의 중요성을 실감하게 되었고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포코팡’과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같은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트리노드의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핵심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를 활용해 더욱 창의적이고 재미있는 콘텐츠를 기획하고 싶다는 열망을 가지게 되었습니다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트리노드에서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제가 이루고 싶은 목표는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어울리는 새로운 방해 요소와 콘텐츠를 기획하고 이를 바탕으로 스테이지를 제작하여 실제 게임에 적용시키는 것입니다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그동안의 경험을 토대로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포코팡의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세계관을 더욱 확장하고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유저들이 즐길 수 있는 콘텐츠를 창출하는 데 기여하고 싶습니다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F6C86-B8B8-55BA-137B-4B28BBF418BA}"/>
              </a:ext>
            </a:extLst>
          </p:cNvPr>
          <p:cNvSpPr txBox="1"/>
          <p:nvPr/>
        </p:nvSpPr>
        <p:spPr>
          <a:xfrm>
            <a:off x="371122" y="11698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지원동기</a:t>
            </a:r>
          </a:p>
        </p:txBody>
      </p:sp>
    </p:spTree>
    <p:extLst>
      <p:ext uri="{BB962C8B-B14F-4D97-AF65-F5344CB8AC3E}">
        <p14:creationId xmlns:p14="http://schemas.microsoft.com/office/powerpoint/2010/main" val="31030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C3D7E-1D15-BC2A-B3EE-54BFF808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6EBF3-A30B-2778-5430-3C6450D87794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43E3D4-97AD-5F27-9C77-AE83E91DBDC6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2381C5-30A7-B1C5-A146-7D662799B3F2}"/>
              </a:ext>
            </a:extLst>
          </p:cNvPr>
          <p:cNvSpPr txBox="1"/>
          <p:nvPr/>
        </p:nvSpPr>
        <p:spPr>
          <a:xfrm>
            <a:off x="371122" y="1169833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플레이 경험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2770-8BA6-688A-D56F-554998ACA572}"/>
              </a:ext>
            </a:extLst>
          </p:cNvPr>
          <p:cNvSpPr txBox="1"/>
          <p:nvPr/>
        </p:nvSpPr>
        <p:spPr>
          <a:xfrm>
            <a:off x="482661" y="1651117"/>
            <a:ext cx="106923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무슨 경험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?: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호텔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와즈마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게임 개발</a:t>
            </a:r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여기서 이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회사랑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비슷한 부분이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히든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이벤트 컨텐츠 기획</a:t>
            </a:r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알겠어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여기서 너가 말하고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싶은게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게임의 컨셉에 맞는 새로운 컨텐츠를 만들어보고 적용시키고 이를 통해 좋은 반응을 이끌어냈다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이떄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너가 어떻게 일을 했는데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기획서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작성해봄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확실한 기획 의도를 가지고 그 의도를 같은 팀원들에게 확실하게 보여주기 위한 자료를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만들어냄</a:t>
            </a:r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성과가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뭐임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해당 이벤트를 추가 후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주간 매출이 기존 수익의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배에 달하는 성과를 냄 구체적으로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200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달러정도에서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주만에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500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달러를 벌게 됨</a:t>
            </a:r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이런 경험을 통한 포부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이런 컨텐츠를 기획해본 경험이 있는 내가 이번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입사해서도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포코포코에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맞는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를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활용한 좋은 컨텐츠를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만들어보고싶음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>
              <a:buNone/>
            </a:pP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저는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'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호텔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와즈마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'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게임 개발에 참여하며 게임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기획자로서의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경험을 쌓았습니다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특히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히든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이벤트 콘텐츠 기획을 담당하며 게임의 컨셉에 맞는 새로운 콘텐츠를 개발하고 적용하는 과정을 직접 경험하였습니다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>
              <a:buNone/>
            </a:pP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과정에서 단순히 아이디어를 제시하는 것이 아니라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기획서를 작성하며 명확한 기획 의도를 정리하였고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이를 팀원들에게 효과적으로 전달하기 위한 자료를 제작하였습니다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 의도가 명확해야 팀원들이 개발 과정에서 혼선을 겪지 않고 원활하게 작업할 수 있기 때문입니다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노력을 바탕으로 팀원들과 긴밀하게 협업하며 이벤트를 구현하였습니다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>
              <a:buNone/>
            </a:pP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결과적으로 해당 이벤트 추가 후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주간 게임의 매출이 기존 수익의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배 이상 증가하는 성과를 거두었습니다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구체적으로 기존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200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달러 수준이던 매출이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500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달러까지 상승하며 유저들에게 긍정적인 반응을 얻었습니다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경험을 통해 저는 게임의 방향성과 일관성을 유지하면서도 유저들에게 신선한 재미를 제공할 수 있는 콘텐츠를 기획하는 것이 중요하다는 것을 배웠습니다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경험을 바탕으로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입사 후에도 ‘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포코포코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적합한 새로운 콘텐츠를 기획하여 유저들에게 더욱 재미있고 신선한 경험을 제공하고 싶습니다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기존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의 특성을 활용하면서도 유저들이 기대하지 못한 요소를 가미하여 게임의 매력을 극대화하는 기획을 고민하고 실행하는 기획자가 되겠습니다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42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76C56-7A13-2E81-887C-21E1AE2BD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CEA50-B3C1-5A58-C780-30C2215B56C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566186-2BBB-1F6B-F56E-0CC983C162E1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C68995-7AA6-BEE7-E96E-BE7F3363C97B}"/>
              </a:ext>
            </a:extLst>
          </p:cNvPr>
          <p:cNvSpPr txBox="1"/>
          <p:nvPr/>
        </p:nvSpPr>
        <p:spPr>
          <a:xfrm>
            <a:off x="371122" y="1169833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장단점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C4A25-9DD5-F054-91D8-CEBBAAE0728E}"/>
              </a:ext>
            </a:extLst>
          </p:cNvPr>
          <p:cNvSpPr txBox="1"/>
          <p:nvPr/>
        </p:nvSpPr>
        <p:spPr>
          <a:xfrm>
            <a:off x="371122" y="1539165"/>
            <a:ext cx="12779460" cy="59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저의 장점은 </a:t>
            </a:r>
            <a:r>
              <a:rPr kumimoji="0" lang="ko-KR" altLang="ko-KR" sz="1600" b="1" u="none" strike="noStrike" cap="none" normalizeH="0" baseline="0" dirty="0" err="1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팀원들과의</a:t>
            </a:r>
            <a:r>
              <a:rPr kumimoji="0" lang="ko-KR" altLang="ko-KR" sz="1600" b="1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협업을 통해 단련된 일정 관리 능력과 적극적인 의견 제안 능력입니다.</a:t>
            </a:r>
            <a:endParaRPr kumimoji="0" lang="ko-KR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저는 2023년 10월부터 2024년 7월까지 9개월간 </a:t>
            </a:r>
            <a:r>
              <a:rPr kumimoji="0" lang="ko-KR" altLang="ko-KR" sz="1600" b="0" u="none" strike="noStrike" cap="none" normalizeH="0" baseline="0" dirty="0" err="1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POLA와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호텔 </a:t>
            </a:r>
            <a:r>
              <a:rPr kumimoji="0" lang="ko-KR" altLang="ko-KR" sz="1600" b="0" u="none" strike="noStrike" cap="none" normalizeH="0" baseline="0" dirty="0" err="1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와즈마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두 개의 게임을 개발하는 팀원들과 함께 합숙하며 프로젝트를 진행한 경험이 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학업과 병행해야 하는 상황에서 짧은 기간 동안 밀도 높은 개발을 진행하기 위해 이러한 방식을 선택했습니다.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하루 평균 14시간을 게임 개발에 집중하였으며, 매주 진행할 업무를 설정하고 하루 최소 세 차례의 회의를 통해 팀원들과 협업을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하였습니다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게임마다 최소 2개월이라는 촉박한 일정 속에서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 혼자 기획자였기에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매주 3~4개의 기획서와 작업 결과물을 제작해야 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하지만 일정이 조금이라도 어긋나면 프로젝트 전체가 지연되는 경험을 하면서 일정 관리의 중요성을 절실히 깨닫게 되었습니다.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 이후부터는 모든 업무와 일정을 철저히 계획하고 관리하는 습관을 기르며, 결과적으로 </a:t>
            </a:r>
            <a:r>
              <a:rPr lang="en-US" altLang="ko-KR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POLA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 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호텔 </a:t>
            </a:r>
            <a:r>
              <a:rPr lang="ko-KR" altLang="en-US" sz="16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와즈마</a:t>
            </a:r>
            <a:r>
              <a:rPr lang="ko-KR" altLang="en-US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프로젝트를 성공적으로 완수할 수 있었습니다.</a:t>
            </a:r>
            <a:endParaRPr kumimoji="0" lang="en-US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또한, 기획자로서 개발 회의에서 프로그래머인 팀원들을 설득하고 조율하는 역할을 맡았습니다.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이를 위해 기획 의도를 명확히 전달하고, 레퍼런스 자료와 데이터를 적극적으로 활용하여 설득력을 높이는 방식을 체득하게 되었습니다.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경험을 통해 어떤 작업이든 기획 의도를 명확히 설정하고, 이를 뒷받침할 근거 자료를 준비하는 습관을 갖게 되었습니다.</a:t>
            </a:r>
            <a:endParaRPr kumimoji="0" lang="en-US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1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저의 단점은 </a:t>
            </a:r>
            <a:r>
              <a:rPr kumimoji="0" lang="ko-KR" altLang="ko-KR" sz="1600" b="1" u="none" strike="noStrike" cap="none" normalizeH="0" baseline="0" dirty="0" err="1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워라밸을</a:t>
            </a:r>
            <a:r>
              <a:rPr kumimoji="0" lang="ko-KR" altLang="ko-KR" sz="1600" b="1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지키지 못한다는 점입니다.</a:t>
            </a:r>
            <a:endParaRPr kumimoji="0" lang="ko-KR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위와 같은 경험을 통해 일정 관리와 업무의 중요성을 깊이 깨닫게 되었고,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 결과 제가 맡은 업무는 반드시 기한 내에 완수해야 한다는 강한 책임감을 가지게 되었습니다.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태도가 때로는 지나친 강박으로 이어져, 수면 시간을 줄여가며 기획서 작성, 레벨 디자인, 콘텐츠 제작을 진행하는 경우도 있었습니다.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특히 한때는 2주 동안 하루 평균 2시간만 자며 작업하다가 결국 건강이 악화되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기도</a:t>
            </a:r>
            <a:r>
              <a:rPr lang="en-US" altLang="ko-KR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하지만 이러한 습관을 개선하기 위해 노력하고 있으며,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단순히 무리해서 일을 처리하기보다는 효율적으로 일정을 조정하고 생산성을 높이는 방향으로 나아가고자 합니다.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그럼에도 불구하고, 저는 여전히 팀의 일원으로서 맡은 역할에 대한 책임감을 중요하게 여기며,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팀원들에게 부담을 주지 않도록 끝까지 최선을 다하는 태도를 유지하고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12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10F5-3C7E-0960-1649-C836C12C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449EE-7ED1-0F39-8BE9-96FF736BA31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pic>
        <p:nvPicPr>
          <p:cNvPr id="4" name="그림 3" descr="사람, 의류, 넥타이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670485-5DAD-E11D-2392-85BA219F4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1633036"/>
            <a:ext cx="2478314" cy="332061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0308E1-BD57-DB89-67FA-56639C8669C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6A19A4A-21EF-B5A6-286D-388573C12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951960"/>
              </p:ext>
            </p:extLst>
          </p:nvPr>
        </p:nvGraphicFramePr>
        <p:xfrm>
          <a:off x="634999" y="4953654"/>
          <a:ext cx="32838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87">
                  <a:extLst>
                    <a:ext uri="{9D8B030D-6E8A-4147-A177-3AD203B41FA5}">
                      <a16:colId xmlns:a16="http://schemas.microsoft.com/office/drawing/2014/main" val="1864516725"/>
                    </a:ext>
                  </a:extLst>
                </a:gridCol>
                <a:gridCol w="2671371">
                  <a:extLst>
                    <a:ext uri="{9D8B030D-6E8A-4147-A177-3AD203B41FA5}">
                      <a16:colId xmlns:a16="http://schemas.microsoft.com/office/drawing/2014/main" val="350291345"/>
                    </a:ext>
                  </a:extLst>
                </a:gridCol>
              </a:tblGrid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박준기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681827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Tell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010 2940 3134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422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Addr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대구광역시 동구 </a:t>
                      </a:r>
                      <a:r>
                        <a:rPr lang="ko-KR" altLang="en-US" sz="1200" dirty="0" err="1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효목</a:t>
                      </a:r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49628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Email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Nocash1234@naver.com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15978"/>
                  </a:ext>
                </a:extLst>
              </a:tr>
            </a:tbl>
          </a:graphicData>
        </a:graphic>
      </p:graphicFrame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766936-FAB3-BB18-83AF-A30EC4E83F9C}"/>
              </a:ext>
            </a:extLst>
          </p:cNvPr>
          <p:cNvGrpSpPr/>
          <p:nvPr/>
        </p:nvGrpSpPr>
        <p:grpSpPr>
          <a:xfrm>
            <a:off x="4177501" y="1762138"/>
            <a:ext cx="7652034" cy="4288796"/>
            <a:chOff x="4275218" y="1807922"/>
            <a:chExt cx="7652034" cy="4288796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9962154-F69A-A780-2760-58D48C43C4AB}"/>
                </a:ext>
              </a:extLst>
            </p:cNvPr>
            <p:cNvGrpSpPr/>
            <p:nvPr/>
          </p:nvGrpSpPr>
          <p:grpSpPr>
            <a:xfrm>
              <a:off x="4283875" y="3873699"/>
              <a:ext cx="7643377" cy="2223019"/>
              <a:chOff x="4283875" y="3873699"/>
              <a:chExt cx="7643377" cy="2223019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B63CF89-D70B-89C3-2402-3872033C6518}"/>
                  </a:ext>
                </a:extLst>
              </p:cNvPr>
              <p:cNvSpPr txBox="1"/>
              <p:nvPr/>
            </p:nvSpPr>
            <p:spPr>
              <a:xfrm>
                <a:off x="4283875" y="3874842"/>
                <a:ext cx="607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기술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4E4D2B-B633-F878-A4D6-30C6CD783260}"/>
                  </a:ext>
                </a:extLst>
              </p:cNvPr>
              <p:cNvSpPr txBox="1"/>
              <p:nvPr/>
            </p:nvSpPr>
            <p:spPr>
              <a:xfrm>
                <a:off x="7669332" y="3873699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수상이력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3CF5F004-41A5-F320-0A7C-B2A1B3437F84}"/>
                  </a:ext>
                </a:extLst>
              </p:cNvPr>
              <p:cNvGrpSpPr/>
              <p:nvPr/>
            </p:nvGrpSpPr>
            <p:grpSpPr>
              <a:xfrm>
                <a:off x="7666150" y="4308006"/>
                <a:ext cx="4261102" cy="1788712"/>
                <a:chOff x="7834826" y="5341384"/>
                <a:chExt cx="4261102" cy="178871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F6F8BDA-6C3F-E437-7CBA-37C6A66DCDDE}"/>
                    </a:ext>
                  </a:extLst>
                </p:cNvPr>
                <p:cNvSpPr txBox="1"/>
                <p:nvPr/>
              </p:nvSpPr>
              <p:spPr>
                <a:xfrm>
                  <a:off x="7834826" y="5341384"/>
                  <a:ext cx="384714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 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0DD05D8-260D-5067-C3B0-F9DB48404CBC}"/>
                    </a:ext>
                  </a:extLst>
                </p:cNvPr>
                <p:cNvSpPr txBox="1"/>
                <p:nvPr/>
              </p:nvSpPr>
              <p:spPr>
                <a:xfrm>
                  <a:off x="7834826" y="5646804"/>
                  <a:ext cx="384714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C4A3DB0-8B81-0F1B-ACCA-15CFB8AC871F}"/>
                    </a:ext>
                  </a:extLst>
                </p:cNvPr>
                <p:cNvSpPr txBox="1"/>
                <p:nvPr/>
              </p:nvSpPr>
              <p:spPr>
                <a:xfrm>
                  <a:off x="7834826" y="5952224"/>
                  <a:ext cx="293702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캡스톤디자인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경진대회 장려상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11CA4B7-B2D6-54FF-FEC5-B913F66066F7}"/>
                    </a:ext>
                  </a:extLst>
                </p:cNvPr>
                <p:cNvSpPr txBox="1"/>
                <p:nvPr/>
              </p:nvSpPr>
              <p:spPr>
                <a:xfrm>
                  <a:off x="7834826" y="6563064"/>
                  <a:ext cx="369203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38E733A-B52A-04EF-D83B-2415D2F1CB9A}"/>
                    </a:ext>
                  </a:extLst>
                </p:cNvPr>
                <p:cNvSpPr txBox="1"/>
                <p:nvPr/>
              </p:nvSpPr>
              <p:spPr>
                <a:xfrm>
                  <a:off x="7834826" y="6257644"/>
                  <a:ext cx="42611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제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회 실감미디어 혁신공유대학 실감미디어 경진대회 장려상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9AF975B-1CE0-D6DC-FF58-71167309D108}"/>
                    </a:ext>
                  </a:extLst>
                </p:cNvPr>
                <p:cNvSpPr txBox="1"/>
                <p:nvPr/>
              </p:nvSpPr>
              <p:spPr>
                <a:xfrm>
                  <a:off x="7834826" y="6868486"/>
                  <a:ext cx="26661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인디크래프트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첼린저부문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top 20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입상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3E40B5B1-A4D9-2AC1-0AE2-7834F53F803C}"/>
                  </a:ext>
                </a:extLst>
              </p:cNvPr>
              <p:cNvGrpSpPr/>
              <p:nvPr/>
            </p:nvGrpSpPr>
            <p:grpSpPr>
              <a:xfrm>
                <a:off x="4283875" y="4408124"/>
                <a:ext cx="2883017" cy="1525630"/>
                <a:chOff x="4454876" y="4312127"/>
                <a:chExt cx="2883017" cy="1525630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05F8FE3D-1462-6219-C620-9091323BE368}"/>
                    </a:ext>
                  </a:extLst>
                </p:cNvPr>
                <p:cNvGrpSpPr/>
                <p:nvPr/>
              </p:nvGrpSpPr>
              <p:grpSpPr>
                <a:xfrm>
                  <a:off x="4612989" y="4312127"/>
                  <a:ext cx="2555845" cy="1246786"/>
                  <a:chOff x="4718000" y="4312127"/>
                  <a:chExt cx="2555845" cy="1246786"/>
                </a:xfrm>
              </p:grpSpPr>
              <p:pic>
                <p:nvPicPr>
                  <p:cNvPr id="83" name="그림 82" descr="스크린샷, 일렉트릭 블루, 그래픽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54902F84-69DB-F075-C57B-77E5C160A2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3845" y="4326594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1" name="그림 90" descr="디자인, 흑백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2839EF5-BF64-97D0-8A25-1C9BFD84C4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3845" y="5198913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3" name="그림 92" descr="그래픽, 로고, 스크린샷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1ED6A5-D854-4DAF-E963-47188523A0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5922" y="4326594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 descr="상징, 스크린샷, 그래픽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41A6ABF-8937-212E-6E5C-31D05B7E2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8000" y="4312127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7" name="그림 96" descr="그래픽, 폰트, 상징, 로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5141F28F-AC9E-EA92-DAB3-9E76A04C0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0165" y="5203132"/>
                    <a:ext cx="360000" cy="351563"/>
                  </a:xfrm>
                  <a:prstGeom prst="rect">
                    <a:avLst/>
                  </a:prstGeom>
                </p:spPr>
              </p:pic>
              <p:pic>
                <p:nvPicPr>
                  <p:cNvPr id="99" name="그림 98" descr="그래픽, 스크린샷, 폰트, 로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9B3A6C3-2C54-1B2D-3988-B1214D088E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5923" y="5203481"/>
                    <a:ext cx="360000" cy="3508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E09195B9-AB4D-5E2D-5871-AA12E4801323}"/>
                    </a:ext>
                  </a:extLst>
                </p:cNvPr>
                <p:cNvGrpSpPr/>
                <p:nvPr/>
              </p:nvGrpSpPr>
              <p:grpSpPr>
                <a:xfrm>
                  <a:off x="4454876" y="4738210"/>
                  <a:ext cx="2883017" cy="276999"/>
                  <a:chOff x="4454876" y="4738210"/>
                  <a:chExt cx="2883017" cy="276999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CC3EA89-59D9-D531-978C-7A62ED1B54D8}"/>
                      </a:ext>
                    </a:extLst>
                  </p:cNvPr>
                  <p:cNvSpPr txBox="1"/>
                  <p:nvPr/>
                </p:nvSpPr>
                <p:spPr>
                  <a:xfrm>
                    <a:off x="4454876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5FED7E29-A321-BC57-B8A4-E7B34F70FF7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1851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8BA569B7-A35D-496E-571A-0686549FB822}"/>
                      </a:ext>
                    </a:extLst>
                  </p:cNvPr>
                  <p:cNvSpPr txBox="1"/>
                  <p:nvPr/>
                </p:nvSpPr>
                <p:spPr>
                  <a:xfrm>
                    <a:off x="6639774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9EC1B0D-EAD8-A3E7-C94D-3E3490D14A63}"/>
                    </a:ext>
                  </a:extLst>
                </p:cNvPr>
                <p:cNvSpPr txBox="1"/>
                <p:nvPr/>
              </p:nvSpPr>
              <p:spPr>
                <a:xfrm>
                  <a:off x="6639774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중급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4D4B5E3-0381-35C8-3224-439AE8C8694F}"/>
                    </a:ext>
                  </a:extLst>
                </p:cNvPr>
                <p:cNvSpPr txBox="1"/>
                <p:nvPr/>
              </p:nvSpPr>
              <p:spPr>
                <a:xfrm>
                  <a:off x="5541851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초급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FC3D900-C131-8D50-8A20-690BDA36ECDB}"/>
                    </a:ext>
                  </a:extLst>
                </p:cNvPr>
                <p:cNvSpPr txBox="1"/>
                <p:nvPr/>
              </p:nvSpPr>
              <p:spPr>
                <a:xfrm>
                  <a:off x="4454876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초급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39F7B4D-C698-2F63-2711-C5B18785F9F9}"/>
                </a:ext>
              </a:extLst>
            </p:cNvPr>
            <p:cNvGrpSpPr/>
            <p:nvPr/>
          </p:nvGrpSpPr>
          <p:grpSpPr>
            <a:xfrm>
              <a:off x="7666150" y="1807922"/>
              <a:ext cx="2836133" cy="1594775"/>
              <a:chOff x="7666150" y="1807922"/>
              <a:chExt cx="2836133" cy="1594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8CE351-1231-E7C3-57F4-394828DAD98D}"/>
                  </a:ext>
                </a:extLst>
              </p:cNvPr>
              <p:cNvSpPr txBox="1"/>
              <p:nvPr/>
            </p:nvSpPr>
            <p:spPr>
              <a:xfrm>
                <a:off x="7669332" y="1807922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프로젝트</a:t>
                </a:r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4118E5F0-0635-01CF-6EEE-D98F4AA05569}"/>
                  </a:ext>
                </a:extLst>
              </p:cNvPr>
              <p:cNvGrpSpPr/>
              <p:nvPr/>
            </p:nvGrpSpPr>
            <p:grpSpPr>
              <a:xfrm>
                <a:off x="7666150" y="2198600"/>
                <a:ext cx="2836133" cy="307777"/>
                <a:chOff x="7666150" y="2198600"/>
                <a:chExt cx="2836133" cy="307777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F649355-48F9-645E-7340-DFEDB92C654D}"/>
                    </a:ext>
                  </a:extLst>
                </p:cNvPr>
                <p:cNvSpPr txBox="1"/>
                <p:nvPr/>
              </p:nvSpPr>
              <p:spPr>
                <a:xfrm>
                  <a:off x="7666150" y="2198600"/>
                  <a:ext cx="17067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HOTEL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WAZUMA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C919B8B-E868-4184-098B-C4CEBCD10873}"/>
                    </a:ext>
                  </a:extLst>
                </p:cNvPr>
                <p:cNvSpPr txBox="1"/>
                <p:nvPr/>
              </p:nvSpPr>
              <p:spPr>
                <a:xfrm>
                  <a:off x="9134660" y="2244767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2024.02~2024.12</a:t>
                  </a: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2B0D89A4-300B-BB60-068D-197D69AD1366}"/>
                  </a:ext>
                </a:extLst>
              </p:cNvPr>
              <p:cNvGrpSpPr/>
              <p:nvPr/>
            </p:nvGrpSpPr>
            <p:grpSpPr>
              <a:xfrm>
                <a:off x="7666150" y="2489328"/>
                <a:ext cx="1909261" cy="307777"/>
                <a:chOff x="7666150" y="2489328"/>
                <a:chExt cx="1909261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93736-8339-6C85-2F56-C5D1BF1F0B7D}"/>
                    </a:ext>
                  </a:extLst>
                </p:cNvPr>
                <p:cNvSpPr txBox="1"/>
                <p:nvPr/>
              </p:nvSpPr>
              <p:spPr>
                <a:xfrm>
                  <a:off x="7666150" y="2489328"/>
                  <a:ext cx="6981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POLA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2D3A4C4-A6BF-8680-8F3A-5921A22A3B31}"/>
                    </a:ext>
                  </a:extLst>
                </p:cNvPr>
                <p:cNvSpPr txBox="1"/>
                <p:nvPr/>
              </p:nvSpPr>
              <p:spPr>
                <a:xfrm>
                  <a:off x="8207788" y="2535495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2023.10~2024.12</a:t>
                  </a: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740E612C-4482-D167-8ABC-22853FBE8727}"/>
                  </a:ext>
                </a:extLst>
              </p:cNvPr>
              <p:cNvGrpSpPr/>
              <p:nvPr/>
            </p:nvGrpSpPr>
            <p:grpSpPr>
              <a:xfrm>
                <a:off x="7666150" y="2789107"/>
                <a:ext cx="2221014" cy="307777"/>
                <a:chOff x="7666150" y="2789107"/>
                <a:chExt cx="2221014" cy="307777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7B19F7A-C4AC-BDA0-CAC1-957A5E34B4EC}"/>
                    </a:ext>
                  </a:extLst>
                </p:cNvPr>
                <p:cNvSpPr txBox="1"/>
                <p:nvPr/>
              </p:nvSpPr>
              <p:spPr>
                <a:xfrm>
                  <a:off x="7666150" y="2789107"/>
                  <a:ext cx="10832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캐슬 디펜스</a:t>
                  </a:r>
                  <a:endPara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A2C2379-59B7-93BC-CD8C-6D5DE859E20E}"/>
                    </a:ext>
                  </a:extLst>
                </p:cNvPr>
                <p:cNvSpPr txBox="1"/>
                <p:nvPr/>
              </p:nvSpPr>
              <p:spPr>
                <a:xfrm>
                  <a:off x="8519541" y="2835274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2022.10~2022.12</a:t>
                  </a:r>
                </a:p>
              </p:txBody>
            </p: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8C1CE9CC-79B6-FCB2-0F16-2E5EFBE553F1}"/>
                  </a:ext>
                </a:extLst>
              </p:cNvPr>
              <p:cNvGrpSpPr/>
              <p:nvPr/>
            </p:nvGrpSpPr>
            <p:grpSpPr>
              <a:xfrm>
                <a:off x="7666150" y="3094920"/>
                <a:ext cx="2401856" cy="307777"/>
                <a:chOff x="7666150" y="3094920"/>
                <a:chExt cx="2401856" cy="307777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47A4E3D-B7F5-C8E1-CFEB-7C9EAF1BEEA2}"/>
                    </a:ext>
                  </a:extLst>
                </p:cNvPr>
                <p:cNvSpPr txBox="1"/>
                <p:nvPr/>
              </p:nvSpPr>
              <p:spPr>
                <a:xfrm>
                  <a:off x="7666150" y="3094920"/>
                  <a:ext cx="11608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컬러 </a:t>
                  </a:r>
                  <a:r>
                    <a:rPr lang="ko-KR" altLang="en-US" sz="140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디텍티브</a:t>
                  </a:r>
                  <a:endPara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D018552-59EF-CA03-02C7-D1B06DC22E8A}"/>
                    </a:ext>
                  </a:extLst>
                </p:cNvPr>
                <p:cNvSpPr txBox="1"/>
                <p:nvPr/>
              </p:nvSpPr>
              <p:spPr>
                <a:xfrm>
                  <a:off x="8700383" y="3141087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2022.04~2022.06</a:t>
                  </a:r>
                </a:p>
              </p:txBody>
            </p:sp>
          </p:grp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DCAB3CB3-C989-EB7C-65D4-88EC3F393A1D}"/>
                </a:ext>
              </a:extLst>
            </p:cNvPr>
            <p:cNvGrpSpPr/>
            <p:nvPr/>
          </p:nvGrpSpPr>
          <p:grpSpPr>
            <a:xfrm>
              <a:off x="4275218" y="1846080"/>
              <a:ext cx="2355132" cy="1525839"/>
              <a:chOff x="4275218" y="1846080"/>
              <a:chExt cx="2355132" cy="15258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ED2FA-1965-6A75-193C-1D454C320EBB}"/>
                  </a:ext>
                </a:extLst>
              </p:cNvPr>
              <p:cNvSpPr txBox="1"/>
              <p:nvPr/>
            </p:nvSpPr>
            <p:spPr>
              <a:xfrm>
                <a:off x="4283875" y="1846080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학력</a:t>
                </a: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11DE5104-F1E3-0152-162B-AE07482C1F31}"/>
                  </a:ext>
                </a:extLst>
              </p:cNvPr>
              <p:cNvGrpSpPr/>
              <p:nvPr/>
            </p:nvGrpSpPr>
            <p:grpSpPr>
              <a:xfrm>
                <a:off x="4275218" y="2187167"/>
                <a:ext cx="2355132" cy="1184752"/>
                <a:chOff x="4275218" y="2187167"/>
                <a:chExt cx="2355132" cy="11847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827A9B6F-DC6A-744C-8956-ECBEA987E48D}"/>
                    </a:ext>
                  </a:extLst>
                </p:cNvPr>
                <p:cNvGrpSpPr/>
                <p:nvPr/>
              </p:nvGrpSpPr>
              <p:grpSpPr>
                <a:xfrm>
                  <a:off x="4275218" y="2187167"/>
                  <a:ext cx="2355132" cy="905534"/>
                  <a:chOff x="4275218" y="2187167"/>
                  <a:chExt cx="2355132" cy="905534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5EE3038-D891-6023-5D3A-3D8418BBC05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218" y="2489327"/>
                    <a:ext cx="2355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 err="1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게임모바일공학</a:t>
                    </a:r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전자정보융합</a:t>
                    </a:r>
                    <a:endPara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C3DDE29F-E66E-18E9-B198-AEEFFA52C9C5}"/>
                      </a:ext>
                    </a:extLst>
                  </p:cNvPr>
                  <p:cNvGrpSpPr/>
                  <p:nvPr/>
                </p:nvGrpSpPr>
                <p:grpSpPr>
                  <a:xfrm>
                    <a:off x="4283875" y="2187167"/>
                    <a:ext cx="2162075" cy="307777"/>
                    <a:chOff x="4283875" y="2187167"/>
                    <a:chExt cx="2162075" cy="307777"/>
                  </a:xfrm>
                </p:grpSpPr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FC34B2A-A480-FD6B-E52A-C6CE2DEDB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3875" y="2187167"/>
                      <a:ext cx="96212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  <a:alpha val="70000"/>
                            </a:schemeClr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계명대학교</a:t>
                      </a:r>
                      <a:endParaRPr lang="en-US" altLang="ko-KR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94BCBFD-56F4-40EC-0331-3E7B4CDE0A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94298" y="2233334"/>
                      <a:ext cx="135165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050" dirty="0">
                          <a:solidFill>
                            <a:schemeClr val="bg2">
                              <a:lumMod val="25000"/>
                              <a:alpha val="70000"/>
                            </a:schemeClr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2019.03~2025.02</a:t>
                      </a:r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8581BAF-BE8D-811A-53C7-F2EF206C64FB}"/>
                      </a:ext>
                    </a:extLst>
                  </p:cNvPr>
                  <p:cNvSpPr txBox="1"/>
                  <p:nvPr/>
                </p:nvSpPr>
                <p:spPr>
                  <a:xfrm>
                    <a:off x="4283875" y="2784924"/>
                    <a:ext cx="116089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복수학위 수여</a:t>
                    </a:r>
                    <a:endPara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2018E8D-BB86-4021-7515-E72632BB5B64}"/>
                    </a:ext>
                  </a:extLst>
                </p:cNvPr>
                <p:cNvSpPr txBox="1"/>
                <p:nvPr/>
              </p:nvSpPr>
              <p:spPr>
                <a:xfrm>
                  <a:off x="4283875" y="3094920"/>
                  <a:ext cx="12410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학점 </a:t>
                  </a:r>
                  <a:r>
                    <a: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: 3.99 / 4.5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8647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D495-5A84-8710-CA35-F0E87CDF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CF536-1BE3-060E-C8BD-8515B426A57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D1E6AD-1944-37D2-53AC-877404CDFF0D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2D06CB-BADA-002A-F4DC-E741F67CD33B}"/>
              </a:ext>
            </a:extLst>
          </p:cNvPr>
          <p:cNvSpPr txBox="1"/>
          <p:nvPr/>
        </p:nvSpPr>
        <p:spPr>
          <a:xfrm>
            <a:off x="371122" y="116983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플레이 한 게임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E32F383-4957-01FE-094C-C4C8FBFD0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434109"/>
              </p:ext>
            </p:extLst>
          </p:nvPr>
        </p:nvGraphicFramePr>
        <p:xfrm>
          <a:off x="5783890" y="959604"/>
          <a:ext cx="603698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B8878C-CFDE-E713-E29C-9D15637EB828}"/>
              </a:ext>
            </a:extLst>
          </p:cNvPr>
          <p:cNvGrpSpPr/>
          <p:nvPr/>
        </p:nvGrpSpPr>
        <p:grpSpPr>
          <a:xfrm>
            <a:off x="672605" y="1852762"/>
            <a:ext cx="1896341" cy="666517"/>
            <a:chOff x="2417018" y="2075109"/>
            <a:chExt cx="1896341" cy="66651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23AD7-D581-C333-2A30-0673C3A05077}"/>
                </a:ext>
              </a:extLst>
            </p:cNvPr>
            <p:cNvGrpSpPr/>
            <p:nvPr/>
          </p:nvGrpSpPr>
          <p:grpSpPr>
            <a:xfrm>
              <a:off x="3083535" y="2102696"/>
              <a:ext cx="1229824" cy="611342"/>
              <a:chOff x="3111837" y="2117387"/>
              <a:chExt cx="1229824" cy="61134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E9F14-48CA-32DD-BDF1-1D46398FDCF3}"/>
                  </a:ext>
                </a:extLst>
              </p:cNvPr>
              <p:cNvSpPr txBox="1"/>
              <p:nvPr/>
            </p:nvSpPr>
            <p:spPr>
              <a:xfrm>
                <a:off x="3111837" y="2420952"/>
                <a:ext cx="1229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342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86496-3286-6B3F-A0E4-50452F8083D1}"/>
                  </a:ext>
                </a:extLst>
              </p:cNvPr>
              <p:cNvSpPr txBox="1"/>
              <p:nvPr/>
            </p:nvSpPr>
            <p:spPr>
              <a:xfrm>
                <a:off x="3111837" y="2117387"/>
                <a:ext cx="9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PokoPoko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pic>
          <p:nvPicPr>
            <p:cNvPr id="7" name="그림 6" descr="만화 영화, 토끼, 동물 피규어, 부활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9E9FD6-20F7-54D0-DC4F-D3761146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2075109"/>
              <a:ext cx="666517" cy="66651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04EDBE-05F7-83DE-E71C-D26AD011B1EB}"/>
              </a:ext>
            </a:extLst>
          </p:cNvPr>
          <p:cNvGrpSpPr/>
          <p:nvPr/>
        </p:nvGrpSpPr>
        <p:grpSpPr>
          <a:xfrm>
            <a:off x="672605" y="3061381"/>
            <a:ext cx="2072671" cy="666517"/>
            <a:chOff x="2417018" y="3691482"/>
            <a:chExt cx="2072671" cy="666517"/>
          </a:xfrm>
        </p:grpSpPr>
        <p:pic>
          <p:nvPicPr>
            <p:cNvPr id="14" name="그림 13" descr="만화 영화, 애니메이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CA0C7B0-04A9-CD65-2553-6175550A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3691482"/>
              <a:ext cx="666517" cy="66651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EFCF82-FC29-D627-9376-A8D61CC69A7A}"/>
                </a:ext>
              </a:extLst>
            </p:cNvPr>
            <p:cNvGrpSpPr/>
            <p:nvPr/>
          </p:nvGrpSpPr>
          <p:grpSpPr>
            <a:xfrm>
              <a:off x="3083535" y="3719069"/>
              <a:ext cx="1406154" cy="611342"/>
              <a:chOff x="3111837" y="3673449"/>
              <a:chExt cx="1406154" cy="61134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4E6C6E-F73D-96CF-2E5E-5EAA38254A4B}"/>
                  </a:ext>
                </a:extLst>
              </p:cNvPr>
              <p:cNvSpPr txBox="1"/>
              <p:nvPr/>
            </p:nvSpPr>
            <p:spPr>
              <a:xfrm>
                <a:off x="3111837" y="3977014"/>
                <a:ext cx="12153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870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837E31-E7E4-8021-CA25-EBEFDDF86BA8}"/>
                  </a:ext>
                </a:extLst>
              </p:cNvPr>
              <p:cNvSpPr txBox="1"/>
              <p:nvPr/>
            </p:nvSpPr>
            <p:spPr>
              <a:xfrm>
                <a:off x="3111837" y="3673449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마녀의 성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A176B4-7184-713E-3847-AE047AC6CBD6}"/>
              </a:ext>
            </a:extLst>
          </p:cNvPr>
          <p:cNvGrpSpPr/>
          <p:nvPr/>
        </p:nvGrpSpPr>
        <p:grpSpPr>
          <a:xfrm>
            <a:off x="3711219" y="1852762"/>
            <a:ext cx="2072671" cy="666517"/>
            <a:chOff x="2417018" y="5247543"/>
            <a:chExt cx="2072671" cy="666517"/>
          </a:xfrm>
        </p:grpSpPr>
        <p:pic>
          <p:nvPicPr>
            <p:cNvPr id="32" name="그림 31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7052D1-7D65-5185-B67F-C6D6F173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5247543"/>
              <a:ext cx="666517" cy="6665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155BA9-C82D-BD09-35F1-B82C82DB1CB0}"/>
                </a:ext>
              </a:extLst>
            </p:cNvPr>
            <p:cNvGrpSpPr/>
            <p:nvPr/>
          </p:nvGrpSpPr>
          <p:grpSpPr>
            <a:xfrm>
              <a:off x="3083535" y="5275130"/>
              <a:ext cx="1406154" cy="611342"/>
              <a:chOff x="3111837" y="5229510"/>
              <a:chExt cx="1406154" cy="611342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D7CEF0A-4883-36C4-4E7B-9991E5A02FF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3099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1540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23845BD-187F-4B9A-55D5-9B9FCB9A6D1E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퍼즐 월드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3214F9-9143-B82F-2E78-DC8D3BD24695}"/>
              </a:ext>
            </a:extLst>
          </p:cNvPr>
          <p:cNvGrpSpPr/>
          <p:nvPr/>
        </p:nvGrpSpPr>
        <p:grpSpPr>
          <a:xfrm>
            <a:off x="3711219" y="3061381"/>
            <a:ext cx="1982903" cy="666517"/>
            <a:chOff x="4003668" y="3609656"/>
            <a:chExt cx="1982903" cy="666517"/>
          </a:xfrm>
        </p:grpSpPr>
        <p:pic>
          <p:nvPicPr>
            <p:cNvPr id="1026" name="Picture 2" descr="app-icon">
              <a:extLst>
                <a:ext uri="{FF2B5EF4-FFF2-40B4-BE49-F238E27FC236}">
                  <a16:creationId xmlns:a16="http://schemas.microsoft.com/office/drawing/2014/main" id="{7B13BC1B-8392-84D6-63AF-47A70219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668" y="3609656"/>
              <a:ext cx="666517" cy="66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1FC2A4C-3A9D-5F3F-5721-ECA859E39F72}"/>
                </a:ext>
              </a:extLst>
            </p:cNvPr>
            <p:cNvGrpSpPr/>
            <p:nvPr/>
          </p:nvGrpSpPr>
          <p:grpSpPr>
            <a:xfrm>
              <a:off x="4670185" y="3637243"/>
              <a:ext cx="1316386" cy="611342"/>
              <a:chOff x="3111837" y="5229510"/>
              <a:chExt cx="1316386" cy="61134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EA8E7F-BCD2-C288-811F-72179F06500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0518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플레이타임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869A40-1859-2DA9-8A57-A377103862F1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3163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스쿼드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버스터즈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5A6B01-B204-5E5C-8DA2-A7E2211E0C69}"/>
              </a:ext>
            </a:extLst>
          </p:cNvPr>
          <p:cNvSpPr txBox="1"/>
          <p:nvPr/>
        </p:nvSpPr>
        <p:spPr>
          <a:xfrm>
            <a:off x="603027" y="3977614"/>
            <a:ext cx="518086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선호하는 게임 스타일</a:t>
            </a:r>
            <a:endParaRPr lang="en-US" altLang="ko-KR" sz="16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짧은 시간에 가볍게 즐길 수 있는 게임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 자체의 피로도가 적은 게임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아기자기한 그래픽의 게임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그 외 플레이 한 게임</a:t>
            </a:r>
            <a:endParaRPr lang="en-US" altLang="ko-KR" sz="16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리그오브레전드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1,997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시간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232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레벨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스컬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219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시간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마리오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오디세이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277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) 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6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04C0-E7C3-B08D-C938-CC5D11EE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2E0C9-5B10-5768-FA62-509244B479D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861982-0713-5B75-C532-794D506DFF1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텍스트, 컴퓨터, 노트북, 가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EB544A-3EA4-9169-5BCA-ABFAB327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1863950"/>
            <a:ext cx="6355930" cy="364227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BB5586C0-80F8-0EFA-6BEE-321B56B3F85E}"/>
              </a:ext>
            </a:extLst>
          </p:cNvPr>
          <p:cNvGrpSpPr/>
          <p:nvPr/>
        </p:nvGrpSpPr>
        <p:grpSpPr>
          <a:xfrm>
            <a:off x="6793610" y="4203933"/>
            <a:ext cx="5383612" cy="2532992"/>
            <a:chOff x="1302409" y="4416167"/>
            <a:chExt cx="5383612" cy="25329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E7CC10-2F82-E721-5B78-E55B5E3B0B5E}"/>
                </a:ext>
              </a:extLst>
            </p:cNvPr>
            <p:cNvSpPr txBox="1"/>
            <p:nvPr/>
          </p:nvSpPr>
          <p:spPr>
            <a:xfrm>
              <a:off x="1302409" y="441616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활동내용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42F456-87AD-8C58-CFDF-51C586636A9B}"/>
                </a:ext>
              </a:extLst>
            </p:cNvPr>
            <p:cNvSpPr txBox="1"/>
            <p:nvPr/>
          </p:nvSpPr>
          <p:spPr>
            <a:xfrm>
              <a:off x="1302409" y="4673343"/>
              <a:ext cx="5383612" cy="22758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년 대구글로벌게임센터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-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글로벌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게임콘텐츠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제작지원사업 선발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2024.04~2024.11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마이크로디그리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EXPO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2024.06.05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캡스톤전시회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2024.06.07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BIC(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부산인디커넥트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)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루키부문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2024.08.16~2024.08.18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인디크래프트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9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월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g-context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2024.09.07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대구콘텐츠페어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대구글로벌게임센터 소속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2024.10.11~2024.10.12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'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호텔와즈마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(HOTEL WAZUMA)'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공포게임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스토브인디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,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스팀 출시 및 운영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2024.09~2024.12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지스타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메인부스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계명대 부스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2024.11.14~2024.11.17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2F682E55-5351-020C-3DF6-E5E7B40A33BF}"/>
              </a:ext>
            </a:extLst>
          </p:cNvPr>
          <p:cNvGrpSpPr/>
          <p:nvPr/>
        </p:nvGrpSpPr>
        <p:grpSpPr>
          <a:xfrm>
            <a:off x="7820463" y="3437746"/>
            <a:ext cx="784039" cy="348448"/>
            <a:chOff x="6525255" y="4765656"/>
            <a:chExt cx="1802095" cy="800898"/>
          </a:xfrm>
        </p:grpSpPr>
        <p:pic>
          <p:nvPicPr>
            <p:cNvPr id="1034" name="Picture 10">
              <a:hlinkClick r:id="rId4"/>
              <a:extLst>
                <a:ext uri="{FF2B5EF4-FFF2-40B4-BE49-F238E27FC236}">
                  <a16:creationId xmlns:a16="http://schemas.microsoft.com/office/drawing/2014/main" id="{1D5DBC4E-641F-BFC7-4A6C-7D307FA2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95" y="4812398"/>
              <a:ext cx="754155" cy="75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hlinkClick r:id="rId6"/>
              <a:extLst>
                <a:ext uri="{FF2B5EF4-FFF2-40B4-BE49-F238E27FC236}">
                  <a16:creationId xmlns:a16="http://schemas.microsoft.com/office/drawing/2014/main" id="{88A08D61-02D4-52B7-21A2-CB1776AD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255" y="4765656"/>
              <a:ext cx="800898" cy="80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1C0446-578E-B06F-3A31-2244D1043EA6}"/>
              </a:ext>
            </a:extLst>
          </p:cNvPr>
          <p:cNvSpPr txBox="1"/>
          <p:nvPr/>
        </p:nvSpPr>
        <p:spPr>
          <a:xfrm>
            <a:off x="362465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호텔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와즈마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43D3-DFC2-D668-E61A-B09E8DE054D1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공포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시뮬레이션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1AA67-BD73-D4B4-635C-B2145B3FE6CE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- 6000.0.13f1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DF06E-CBD9-19AE-6547-71A278A85819}"/>
              </a:ext>
            </a:extLst>
          </p:cNvPr>
          <p:cNvSpPr txBox="1"/>
          <p:nvPr/>
        </p:nvSpPr>
        <p:spPr>
          <a:xfrm>
            <a:off x="6793609" y="3136431"/>
            <a:ext cx="37644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4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D35341-032D-88C3-7E97-81CDEA0C7939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나폴리탄 괴담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규칙괴담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5854EA-2502-9392-5202-3AD7BC60C2F8}"/>
              </a:ext>
            </a:extLst>
          </p:cNvPr>
          <p:cNvSpPr txBox="1"/>
          <p:nvPr/>
        </p:nvSpPr>
        <p:spPr>
          <a:xfrm>
            <a:off x="6793610" y="2493131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소개영상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8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D48DD63-2C5D-5C23-556F-40452F8C67F2}"/>
              </a:ext>
            </a:extLst>
          </p:cNvPr>
          <p:cNvSpPr txBox="1"/>
          <p:nvPr/>
        </p:nvSpPr>
        <p:spPr>
          <a:xfrm>
            <a:off x="1781338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2024.02~2024.12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228E6-4C6F-3ACE-7F6B-2F7E6BD59E59}"/>
              </a:ext>
            </a:extLst>
          </p:cNvPr>
          <p:cNvSpPr txBox="1"/>
          <p:nvPr/>
        </p:nvSpPr>
        <p:spPr>
          <a:xfrm>
            <a:off x="6793610" y="3458081"/>
            <a:ext cx="12297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출시 플랫폼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A3FA-5E19-CD69-0357-B3AE3D31392B}"/>
              </a:ext>
            </a:extLst>
          </p:cNvPr>
          <p:cNvSpPr txBox="1"/>
          <p:nvPr/>
        </p:nvSpPr>
        <p:spPr>
          <a:xfrm>
            <a:off x="6793610" y="3779731"/>
            <a:ext cx="22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출시 수익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총합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1,015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달러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9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C715-8299-3964-8149-8EA08A67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62D2F-A0B8-9BC6-2EF9-82102FC8FA7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F0302E-D86C-9426-8EE2-10A833E41C9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A01469-3E10-092C-289B-28CEC261AFFA}"/>
              </a:ext>
            </a:extLst>
          </p:cNvPr>
          <p:cNvSpPr txBox="1"/>
          <p:nvPr/>
        </p:nvSpPr>
        <p:spPr>
          <a:xfrm>
            <a:off x="271358" y="114051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호텔와즈마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기획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213D9-372F-9997-DE61-CA48D1791BF4}"/>
              </a:ext>
            </a:extLst>
          </p:cNvPr>
          <p:cNvSpPr txBox="1"/>
          <p:nvPr/>
        </p:nvSpPr>
        <p:spPr>
          <a:xfrm>
            <a:off x="271358" y="1692628"/>
            <a:ext cx="5383612" cy="4440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점프스퀘어 스택 시스템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컨텐츠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업무 리스트 컨텐츠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이상현상 리스트 컨텐츠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히든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이벤트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업무 리스트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이상현상 컨텐츠 이동 동선 파악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각 일차별 업무와 이상현상 컨텐츠 배치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시나리오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스크립트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오프닝 스토리 기획 및 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로딩씬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엔딩씬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이미지 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10" name="그림 9" descr="텍스트, 차량, 육상 차량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F26FF6-C0CF-A01E-39E1-D00B1116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1518930"/>
            <a:ext cx="4416726" cy="2293300"/>
          </a:xfrm>
          <a:prstGeom prst="rect">
            <a:avLst/>
          </a:prstGeom>
        </p:spPr>
      </p:pic>
      <p:pic>
        <p:nvPicPr>
          <p:cNvPr id="18" name="그림 17" descr="텍스트, 사람, 의류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ADDB28-A29F-2172-8E07-69E206D2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3966118"/>
            <a:ext cx="4416726" cy="2293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008E16-D1E2-95A8-7F7C-87586EA2A14B}"/>
              </a:ext>
            </a:extLst>
          </p:cNvPr>
          <p:cNvSpPr txBox="1"/>
          <p:nvPr/>
        </p:nvSpPr>
        <p:spPr>
          <a:xfrm>
            <a:off x="8090837" y="6358490"/>
            <a:ext cx="2945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로딩씬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스크립트 및 이미지 기획 및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4266A-6191-6313-FC01-44DB8A969E07}"/>
              </a:ext>
            </a:extLst>
          </p:cNvPr>
          <p:cNvSpPr txBox="1"/>
          <p:nvPr/>
        </p:nvSpPr>
        <p:spPr>
          <a:xfrm>
            <a:off x="3581057" y="6362584"/>
            <a:ext cx="35378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유튜버</a:t>
            </a:r>
            <a:r>
              <a:rPr lang="en-US" altLang="ko-KR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en-US" altLang="ko-KR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veruyuki</a:t>
            </a:r>
            <a:r>
              <a:rPr lang="en-US" altLang="ko-KR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님의 </a:t>
            </a:r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히든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이벤트 </a:t>
            </a:r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리액션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쇼츠영상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링크 </a:t>
            </a:r>
          </a:p>
        </p:txBody>
      </p:sp>
      <p:pic>
        <p:nvPicPr>
          <p:cNvPr id="28" name="그림 27">
            <a:hlinkClick r:id="rId5"/>
            <a:extLst>
              <a:ext uri="{FF2B5EF4-FFF2-40B4-BE49-F238E27FC236}">
                <a16:creationId xmlns:a16="http://schemas.microsoft.com/office/drawing/2014/main" id="{CE192935-B909-86FF-49D5-5917C8FB6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5" y="1518930"/>
            <a:ext cx="2700988" cy="47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3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2008</Words>
  <Application>Microsoft Office PowerPoint</Application>
  <PresentationFormat>와이드스크린</PresentationFormat>
  <Paragraphs>252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CJK KR Bold</vt:lpstr>
      <vt:lpstr>Noto Sans KR</vt:lpstr>
      <vt:lpstr>Noto Sans KR ExtraBold</vt:lpstr>
      <vt:lpstr>Noto Sans KR Medium</vt:lpstr>
      <vt:lpstr>Pretendard Variable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23</cp:revision>
  <dcterms:created xsi:type="dcterms:W3CDTF">2025-03-14T08:56:19Z</dcterms:created>
  <dcterms:modified xsi:type="dcterms:W3CDTF">2025-03-19T12:01:27Z</dcterms:modified>
</cp:coreProperties>
</file>